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4" r:id="rId8"/>
    <p:sldId id="260" r:id="rId9"/>
    <p:sldId id="263" r:id="rId10"/>
    <p:sldId id="272" r:id="rId11"/>
    <p:sldId id="273" r:id="rId12"/>
    <p:sldId id="274" r:id="rId13"/>
    <p:sldId id="275" r:id="rId14"/>
    <p:sldId id="265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6B0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CB37-ED26-420E-B832-109CA56E0479}" type="datetimeFigureOut">
              <a:rPr lang="fr-FR" smtClean="0"/>
              <a:pPr/>
              <a:t>08/02/2019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D8677-7493-4839-81DE-3B2C0C73A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meurope.org/wp-content/uploads/2017/12/Fiche-pratique-violences-polici%C3%A8res_decembre_2017.pdf" TargetMode="External"/><Relationship Id="rId2" Type="http://schemas.openxmlformats.org/officeDocument/2006/relationships/hyperlink" Target="http://www.psmigrants.org/site/wp-content/uploads/2018/11/FICHE-REFLEXE_violenc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rvice-public.fr/particuliers/vosdroits/R1130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1804" y="2384884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rgbClr val="E06B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Témoigner et recueillir des témoignages </a:t>
            </a:r>
            <a:endParaRPr lang="fr-FR" dirty="0">
              <a:solidFill>
                <a:srgbClr val="E06B0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7604" y="4827017"/>
            <a:ext cx="6400800" cy="1752600"/>
          </a:xfrm>
        </p:spPr>
        <p:txBody>
          <a:bodyPr/>
          <a:lstStyle/>
          <a:p>
            <a:r>
              <a:rPr lang="fr-FR" dirty="0" err="1" smtClean="0">
                <a:solidFill>
                  <a:schemeClr val="tx1"/>
                </a:solidFill>
              </a:rPr>
              <a:t>Cimade</a:t>
            </a:r>
            <a:r>
              <a:rPr lang="fr-FR" dirty="0" smtClean="0">
                <a:solidFill>
                  <a:schemeClr val="tx1"/>
                </a:solidFill>
              </a:rPr>
              <a:t> et PSM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8 février 2019 - Grande </a:t>
            </a:r>
            <a:r>
              <a:rPr lang="fr-FR" dirty="0" err="1" smtClean="0">
                <a:solidFill>
                  <a:schemeClr val="tx1"/>
                </a:solidFill>
              </a:rPr>
              <a:t>Synthe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827584" y="2291804"/>
            <a:ext cx="7560840" cy="1656184"/>
          </a:xfrm>
          <a:prstGeom prst="round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RÃ©sultat de recherche d'images pour &quot;psmigrants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675643"/>
            <a:ext cx="2472209" cy="94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4" y="549178"/>
            <a:ext cx="3163442" cy="970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Qui ?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Identification des </a:t>
            </a:r>
            <a:r>
              <a:rPr lang="fr-FR" b="1" dirty="0" smtClean="0"/>
              <a:t>protagonistes de la scène</a:t>
            </a:r>
          </a:p>
          <a:p>
            <a:r>
              <a:rPr lang="fr-FR" dirty="0" smtClean="0"/>
              <a:t>Description physique précise</a:t>
            </a:r>
          </a:p>
          <a:p>
            <a:r>
              <a:rPr lang="fr-FR" dirty="0" smtClean="0"/>
              <a:t>Pour les forces de l’ordre, des documents</a:t>
            </a:r>
          </a:p>
          <a:p>
            <a:pPr>
              <a:buNone/>
            </a:pPr>
            <a:r>
              <a:rPr lang="fr-FR" dirty="0" smtClean="0"/>
              <a:t>    d’identification existent :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      les véhicules / les armes / les équipements  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899592" y="414908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Quoi ?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</a:t>
            </a:r>
            <a:r>
              <a:rPr lang="fr-FR" b="1" dirty="0" smtClean="0"/>
              <a:t>es faits </a:t>
            </a:r>
            <a:r>
              <a:rPr lang="fr-FR" dirty="0" smtClean="0"/>
              <a:t>commis</a:t>
            </a:r>
          </a:p>
          <a:p>
            <a:r>
              <a:rPr lang="fr-FR" dirty="0" smtClean="0"/>
              <a:t>Les </a:t>
            </a:r>
            <a:r>
              <a:rPr lang="fr-FR" b="1" dirty="0" smtClean="0"/>
              <a:t>violences</a:t>
            </a:r>
          </a:p>
          <a:p>
            <a:r>
              <a:rPr lang="fr-FR" dirty="0" smtClean="0"/>
              <a:t>Pas nécessaire de les qualifier</a:t>
            </a:r>
          </a:p>
          <a:p>
            <a:r>
              <a:rPr lang="fr-FR" dirty="0" smtClean="0"/>
              <a:t>Simplement les décrire, le plus simplement et précisément possible, tout en restant neutre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Quand ?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Heure et jour précis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Où ?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Coordonnées GPS</a:t>
            </a:r>
          </a:p>
          <a:p>
            <a:r>
              <a:rPr lang="fr-FR" dirty="0" smtClean="0"/>
              <a:t>Lieu dit 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Points de vigilance</a:t>
            </a: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Ne pas incriminer d’autres personnes dans son témoignage</a:t>
            </a:r>
          </a:p>
          <a:p>
            <a:endParaRPr lang="fr-FR" dirty="0" smtClean="0"/>
          </a:p>
          <a:p>
            <a:r>
              <a:rPr lang="fr-FR" dirty="0" smtClean="0"/>
              <a:t>Rester neutre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628800"/>
            <a:ext cx="7772400" cy="4140175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 rot="10800000" flipV="1">
            <a:off x="722312" y="1844824"/>
            <a:ext cx="7594103" cy="3024336"/>
          </a:xfrm>
        </p:spPr>
        <p:txBody>
          <a:bodyPr>
            <a:normAutofit/>
          </a:bodyPr>
          <a:lstStyle/>
          <a:p>
            <a:endParaRPr lang="fr-FR" sz="4000" b="1" cap="all" dirty="0" smtClean="0">
              <a:solidFill>
                <a:srgbClr val="0070C0"/>
              </a:solidFill>
              <a:ea typeface="+mj-ea"/>
              <a:cs typeface="+mj-cs"/>
            </a:endParaRPr>
          </a:p>
          <a:p>
            <a:endParaRPr lang="fr-FR" sz="4000" b="1" cap="all" dirty="0">
              <a:solidFill>
                <a:srgbClr val="0070C0"/>
              </a:solidFill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2149" y="2079719"/>
            <a:ext cx="65527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sz="4000" b="1" dirty="0">
                <a:solidFill>
                  <a:srgbClr val="0070C0"/>
                </a:solidFill>
              </a:rPr>
              <a:t>Comment recueillir un témoignage auprès d’une personne victime de violence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Des questions à se poser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algn="just"/>
            <a:r>
              <a:rPr lang="fr-FR" sz="2600" dirty="0" smtClean="0"/>
              <a:t>Suis- je prête à entendre ce témoignage? </a:t>
            </a:r>
          </a:p>
          <a:p>
            <a:pPr algn="just"/>
            <a:r>
              <a:rPr lang="fr-FR" sz="2600" dirty="0" smtClean="0"/>
              <a:t>La personne a-t-elle besoin de soins? Quelle est sa demande? </a:t>
            </a:r>
            <a:endParaRPr lang="fr-FR" sz="2600" dirty="0"/>
          </a:p>
          <a:p>
            <a:pPr algn="just"/>
            <a:r>
              <a:rPr lang="fr-FR" sz="2600" dirty="0" smtClean="0"/>
              <a:t>Les conditions pour recueillir son témoignage sont-elles correctes </a:t>
            </a:r>
            <a:r>
              <a:rPr lang="fr-FR" sz="2600" dirty="0" smtClean="0"/>
              <a:t>? (espace confidentiel, lien de confiance, traducteur…)</a:t>
            </a:r>
            <a:endParaRPr lang="fr-FR" sz="2600" dirty="0" smtClean="0"/>
          </a:p>
          <a:p>
            <a:pPr algn="just"/>
            <a:r>
              <a:rPr lang="fr-FR" sz="2600" dirty="0" smtClean="0"/>
              <a:t>Suis-je la bonne personne pour faire ce travail de collecte? </a:t>
            </a:r>
          </a:p>
          <a:p>
            <a:pPr algn="just"/>
            <a:r>
              <a:rPr lang="fr-FR" sz="2600" dirty="0" smtClean="0"/>
              <a:t>Quelles perspectives puis-je donner à la personne? </a:t>
            </a:r>
          </a:p>
          <a:p>
            <a:pPr algn="just">
              <a:buNone/>
            </a:pPr>
            <a:endParaRPr lang="fr-FR" sz="2600" dirty="0" smtClean="0"/>
          </a:p>
          <a:p>
            <a:pPr algn="ctr">
              <a:buNone/>
            </a:pPr>
            <a:r>
              <a:rPr lang="fr-FR" sz="2600" dirty="0" smtClean="0"/>
              <a:t>…?</a:t>
            </a:r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Quelques pistes  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Faire preuve de </a:t>
            </a:r>
            <a:r>
              <a:rPr lang="fr-FR" b="1" dirty="0" smtClean="0"/>
              <a:t>bienveillance</a:t>
            </a:r>
          </a:p>
          <a:p>
            <a:pPr algn="just"/>
            <a:r>
              <a:rPr lang="fr-FR" dirty="0" smtClean="0"/>
              <a:t>Offrir un </a:t>
            </a:r>
            <a:r>
              <a:rPr lang="fr-FR" b="1" dirty="0" smtClean="0"/>
              <a:t>cadre sécurisé</a:t>
            </a:r>
          </a:p>
          <a:p>
            <a:pPr algn="just"/>
            <a:r>
              <a:rPr lang="fr-FR" dirty="0" smtClean="0"/>
              <a:t>Prendre le </a:t>
            </a:r>
            <a:r>
              <a:rPr lang="fr-FR" b="1" dirty="0" smtClean="0"/>
              <a:t>temps</a:t>
            </a:r>
          </a:p>
          <a:p>
            <a:pPr algn="just"/>
            <a:r>
              <a:rPr lang="fr-FR" dirty="0" smtClean="0"/>
              <a:t>S’accorder la possibilité de faire </a:t>
            </a:r>
            <a:r>
              <a:rPr lang="fr-FR" b="1" dirty="0" smtClean="0"/>
              <a:t>des pauses</a:t>
            </a:r>
          </a:p>
          <a:p>
            <a:pPr algn="just"/>
            <a:r>
              <a:rPr lang="fr-FR" b="1" dirty="0" smtClean="0"/>
              <a:t>Ne pas banaliser </a:t>
            </a:r>
            <a:r>
              <a:rPr lang="fr-FR" dirty="0" smtClean="0"/>
              <a:t>les violences</a:t>
            </a:r>
          </a:p>
          <a:p>
            <a:pPr algn="just"/>
            <a:r>
              <a:rPr lang="fr-FR" b="1" dirty="0" smtClean="0"/>
              <a:t>Relire</a:t>
            </a:r>
            <a:r>
              <a:rPr lang="fr-FR" dirty="0" smtClean="0"/>
              <a:t> le témoignage avec la personne et lui faire valider chaque élément</a:t>
            </a:r>
          </a:p>
          <a:p>
            <a:pPr algn="just"/>
            <a:r>
              <a:rPr lang="fr-FR" b="1" dirty="0" smtClean="0"/>
              <a:t>Garder le contact </a:t>
            </a:r>
            <a:r>
              <a:rPr lang="fr-FR" dirty="0" smtClean="0"/>
              <a:t>de la personne</a:t>
            </a:r>
          </a:p>
          <a:p>
            <a:pPr algn="just"/>
            <a:r>
              <a:rPr lang="fr-FR" b="1" dirty="0"/>
              <a:t>E</a:t>
            </a:r>
            <a:r>
              <a:rPr lang="fr-FR" b="1" dirty="0" smtClean="0"/>
              <a:t>xposer les possibilités </a:t>
            </a:r>
            <a:r>
              <a:rPr lang="fr-FR" dirty="0" smtClean="0"/>
              <a:t>qui s’offrent à elle en terme de soins, prise en charge, et des possibilités de saisir la justice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Des outils :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Des </a:t>
            </a:r>
            <a:r>
              <a:rPr lang="fr-FR" b="1" dirty="0" smtClean="0"/>
              <a:t>fiches pour identifier le type de police et le type d’armes</a:t>
            </a:r>
          </a:p>
          <a:p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La </a:t>
            </a:r>
            <a:r>
              <a:rPr lang="fr-FR" b="1" dirty="0" smtClean="0"/>
              <a:t>fiche réflexe </a:t>
            </a:r>
            <a:r>
              <a:rPr lang="fr-FR" dirty="0" smtClean="0"/>
              <a:t>de la </a:t>
            </a:r>
            <a:r>
              <a:rPr lang="fr-FR" dirty="0" err="1" smtClean="0"/>
              <a:t>Cimade</a:t>
            </a:r>
            <a:r>
              <a:rPr lang="fr-FR" dirty="0" smtClean="0"/>
              <a:t> sur les violences</a:t>
            </a:r>
          </a:p>
          <a:p>
            <a:pPr algn="just">
              <a:buNone/>
            </a:pPr>
            <a:r>
              <a:rPr lang="fr-FR" dirty="0" smtClean="0">
                <a:hlinkClick r:id="rId2"/>
              </a:rPr>
              <a:t>http://www.psmigrants.org/site/wp-content/uploads/2018/11/FICHE-REFLEXE_violences.pdf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 Fiche de </a:t>
            </a:r>
            <a:r>
              <a:rPr lang="fr-FR" b="1" dirty="0" err="1" smtClean="0"/>
              <a:t>Romeurope</a:t>
            </a:r>
            <a:r>
              <a:rPr lang="fr-FR" b="1" dirty="0" smtClean="0"/>
              <a:t> </a:t>
            </a:r>
            <a:r>
              <a:rPr lang="fr-FR" dirty="0" smtClean="0"/>
              <a:t>sur les recours possibles:</a:t>
            </a:r>
          </a:p>
          <a:p>
            <a:pPr>
              <a:buNone/>
            </a:pPr>
            <a:r>
              <a:rPr lang="fr-FR" dirty="0" smtClean="0">
                <a:hlinkClick r:id="rId3"/>
              </a:rPr>
              <a:t>http://www.romeurope.org/wp-content/uploads/2017/12/Fiche-pratique-violences-polici%C3%A8res_decembre_2017.pdf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0070C0"/>
                </a:solidFill>
              </a:rPr>
              <a:t>Pourquoi recueillir des témoignages et témoigner ?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solidFill>
                  <a:srgbClr val="0070C0"/>
                </a:solidFill>
              </a:rPr>
              <a:t>Des pistes</a:t>
            </a:r>
            <a:r>
              <a:rPr lang="fr-FR" dirty="0" smtClean="0">
                <a:solidFill>
                  <a:srgbClr val="0070C0"/>
                </a:solidFill>
              </a:rPr>
              <a:t>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1195" y="1417638"/>
            <a:ext cx="8229600" cy="4525963"/>
          </a:xfrm>
        </p:spPr>
        <p:txBody>
          <a:bodyPr/>
          <a:lstStyle/>
          <a:p>
            <a:r>
              <a:rPr lang="fr-FR" dirty="0" smtClean="0"/>
              <a:t>Saisine Défenseur des droits</a:t>
            </a:r>
          </a:p>
          <a:p>
            <a:r>
              <a:rPr lang="fr-FR" dirty="0" smtClean="0"/>
              <a:t>Saisine IGPN (police des polices)</a:t>
            </a:r>
          </a:p>
          <a:p>
            <a:r>
              <a:rPr lang="fr-FR" dirty="0" smtClean="0"/>
              <a:t>Saisine IGGN (gendarmerie)</a:t>
            </a:r>
          </a:p>
          <a:p>
            <a:r>
              <a:rPr lang="fr-FR" dirty="0" smtClean="0"/>
              <a:t>Saisine IGA (Inspection générale de l’administration)</a:t>
            </a:r>
          </a:p>
          <a:p>
            <a:r>
              <a:rPr lang="fr-FR" dirty="0" smtClean="0"/>
              <a:t>Dépôt de plainte</a:t>
            </a:r>
          </a:p>
          <a:p>
            <a:r>
              <a:rPr lang="fr-FR" dirty="0" smtClean="0"/>
              <a:t>Contribuer à alimenter un rapport…</a:t>
            </a:r>
            <a:endParaRPr lang="fr-FR" dirty="0"/>
          </a:p>
        </p:txBody>
      </p:sp>
      <p:pic>
        <p:nvPicPr>
          <p:cNvPr id="1026" name="Picture 2" descr="RÃ©sultat de recherche d'images pour &quot;dÃ©fenseur des droits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657759"/>
            <a:ext cx="287205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Ã©sultat de recherche d'images pour &quot;IGP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566372"/>
            <a:ext cx="2616225" cy="122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Ã©sultat de recherche d'images pour &quot;iggn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3812" y="5748486"/>
            <a:ext cx="966150" cy="96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Ã©sultat de recherche d'images pour &quot;inspection gÃ©nÃ©rale de l'administration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9466" y="5668741"/>
            <a:ext cx="1104057" cy="110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témoigner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   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 </a:t>
            </a:r>
            <a:r>
              <a:rPr lang="fr-FR" dirty="0" smtClean="0"/>
              <a:t>  Quels outils pouvons nous utiliser?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L’outil que l’administration comprend: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9600" dirty="0" smtClean="0">
                <a:solidFill>
                  <a:schemeClr val="accent6">
                    <a:lumMod val="75000"/>
                  </a:schemeClr>
                </a:solidFill>
              </a:rPr>
              <a:t>LE CERFA!!</a:t>
            </a:r>
          </a:p>
          <a:p>
            <a:pPr algn="ctr">
              <a:buNone/>
            </a:pPr>
            <a:endParaRPr lang="fr-FR" sz="9600" dirty="0" smtClean="0">
              <a:solidFill>
                <a:srgbClr val="FF0000"/>
              </a:solidFill>
            </a:endParaRPr>
          </a:p>
        </p:txBody>
      </p:sp>
      <p:pic>
        <p:nvPicPr>
          <p:cNvPr id="4" name="Imag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789040"/>
            <a:ext cx="4680520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attestation_min_just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8640"/>
            <a:ext cx="8208912" cy="6669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cerfa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: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Le CERFA est </a:t>
            </a:r>
            <a:r>
              <a:rPr lang="fr-FR" b="1" dirty="0" smtClean="0"/>
              <a:t>disponible en ligne</a:t>
            </a:r>
          </a:p>
          <a:p>
            <a:pPr>
              <a:buNone/>
            </a:pPr>
            <a:r>
              <a:rPr lang="fr-FR" dirty="0" smtClean="0">
                <a:hlinkClick r:id="rId2"/>
              </a:rPr>
              <a:t>https://www.service-public.fr/particuliers/vosdroits/R11307</a:t>
            </a:r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 </a:t>
            </a:r>
            <a:r>
              <a:rPr lang="fr-FR" b="1" dirty="0" smtClean="0"/>
              <a:t>!</a:t>
            </a:r>
            <a:r>
              <a:rPr lang="fr-FR" dirty="0" smtClean="0"/>
              <a:t>     </a:t>
            </a:r>
            <a:r>
              <a:rPr lang="fr-FR" b="1" dirty="0" smtClean="0"/>
              <a:t>Attention     !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faut y joindre un </a:t>
            </a:r>
            <a:r>
              <a:rPr lang="fr-FR" b="1" dirty="0" smtClean="0"/>
              <a:t>document d’identité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Recopier la phrase </a:t>
            </a:r>
            <a:r>
              <a:rPr lang="fr-FR" dirty="0" smtClean="0"/>
              <a:t>du code pénal qui signifie qu’on s’engage à dire « la vérité »</a:t>
            </a:r>
          </a:p>
        </p:txBody>
      </p:sp>
      <p:sp>
        <p:nvSpPr>
          <p:cNvPr id="4" name="Triangle isocèle 3"/>
          <p:cNvSpPr/>
          <p:nvPr/>
        </p:nvSpPr>
        <p:spPr>
          <a:xfrm>
            <a:off x="5529656" y="3800888"/>
            <a:ext cx="648072" cy="50405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2843808" y="3800888"/>
            <a:ext cx="648072" cy="50405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39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6000" b="1" dirty="0" smtClean="0">
                <a:solidFill>
                  <a:srgbClr val="0070C0"/>
                </a:solidFill>
              </a:rPr>
              <a:t>Comment écrire un CERFA?</a:t>
            </a:r>
            <a:endParaRPr lang="fr-FR" sz="60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Image associÃ©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73016"/>
            <a:ext cx="21812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Les grandes règles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Etre </a:t>
            </a:r>
            <a:r>
              <a:rPr lang="fr-FR" b="1" dirty="0" smtClean="0"/>
              <a:t>neutre</a:t>
            </a:r>
          </a:p>
          <a:p>
            <a:r>
              <a:rPr lang="fr-FR" dirty="0" smtClean="0"/>
              <a:t>Etre </a:t>
            </a:r>
            <a:r>
              <a:rPr lang="fr-FR" b="1" dirty="0" smtClean="0"/>
              <a:t>objectif et objective</a:t>
            </a:r>
          </a:p>
          <a:p>
            <a:r>
              <a:rPr lang="fr-FR" dirty="0" smtClean="0"/>
              <a:t>Etre le plus </a:t>
            </a:r>
            <a:r>
              <a:rPr lang="fr-FR" b="1" dirty="0" err="1" smtClean="0"/>
              <a:t>précis.e</a:t>
            </a:r>
            <a:r>
              <a:rPr lang="fr-FR" b="1" dirty="0" smtClean="0"/>
              <a:t> </a:t>
            </a:r>
            <a:r>
              <a:rPr lang="fr-FR" dirty="0" smtClean="0"/>
              <a:t>possible</a:t>
            </a:r>
            <a:endParaRPr lang="fr-FR" dirty="0" smtClean="0"/>
          </a:p>
          <a:p>
            <a:r>
              <a:rPr lang="fr-FR" dirty="0" smtClean="0"/>
              <a:t>Répondre aux questions:</a:t>
            </a:r>
          </a:p>
          <a:p>
            <a:pPr lvl="1"/>
            <a:r>
              <a:rPr lang="fr-FR" dirty="0" smtClean="0"/>
              <a:t>Qui?</a:t>
            </a:r>
          </a:p>
          <a:p>
            <a:pPr lvl="1"/>
            <a:r>
              <a:rPr lang="fr-FR" dirty="0" smtClean="0"/>
              <a:t>Quoi? </a:t>
            </a:r>
          </a:p>
          <a:p>
            <a:pPr lvl="1"/>
            <a:r>
              <a:rPr lang="fr-FR" dirty="0" smtClean="0"/>
              <a:t>Quand?</a:t>
            </a:r>
          </a:p>
          <a:p>
            <a:pPr lvl="1"/>
            <a:r>
              <a:rPr lang="fr-FR" dirty="0" smtClean="0"/>
              <a:t>Où?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393</Words>
  <Application>Microsoft Office PowerPoint</Application>
  <PresentationFormat>Affichage à l'écran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Témoigner et recueillir des témoignages </vt:lpstr>
      <vt:lpstr> Pourquoi recueillir des témoignages et témoigner ? </vt:lpstr>
      <vt:lpstr>Des pistes:</vt:lpstr>
      <vt:lpstr>Comment témoigner ?</vt:lpstr>
      <vt:lpstr>L’outil que l’administration comprend:</vt:lpstr>
      <vt:lpstr>Diapositive 6</vt:lpstr>
      <vt:lpstr>Le cerfa : </vt:lpstr>
      <vt:lpstr>Diapositive 8</vt:lpstr>
      <vt:lpstr>Les grandes règles</vt:lpstr>
      <vt:lpstr>Qui ?</vt:lpstr>
      <vt:lpstr>Quoi ?</vt:lpstr>
      <vt:lpstr>Quand ?</vt:lpstr>
      <vt:lpstr>Où ?</vt:lpstr>
      <vt:lpstr>Points de vigilance</vt:lpstr>
      <vt:lpstr> </vt:lpstr>
      <vt:lpstr>Des questions à se poser </vt:lpstr>
      <vt:lpstr>Quelques pistes  </vt:lpstr>
      <vt:lpstr>Des outils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juriste PSM</dc:creator>
  <cp:lastModifiedBy>juriste PSM</cp:lastModifiedBy>
  <cp:revision>17</cp:revision>
  <dcterms:created xsi:type="dcterms:W3CDTF">2019-02-07T13:56:01Z</dcterms:created>
  <dcterms:modified xsi:type="dcterms:W3CDTF">2019-02-08T08:59:48Z</dcterms:modified>
</cp:coreProperties>
</file>